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5" r:id="rId6"/>
    <p:sldId id="266" r:id="rId7"/>
    <p:sldId id="268" r:id="rId8"/>
    <p:sldId id="267" r:id="rId9"/>
    <p:sldId id="263" r:id="rId10"/>
  </p:sldIdLst>
  <p:sldSz cx="14630400" cy="8229600"/>
  <p:notesSz cx="8229600" cy="14630400"/>
  <p:embeddedFontLst>
    <p:embeddedFont>
      <p:font typeface="Cambria" panose="02040503050406030204" pitchFamily="18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342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7572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55745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43605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48081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7875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9979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45451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0287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77608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74922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21326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9940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33374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30526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32642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22890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392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9" r:id="rId16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664" y="2898301"/>
            <a:ext cx="7921947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AgroShield: Protecting Crops with Real-Time Disease Prediction</a:t>
            </a:r>
            <a:endParaRPr lang="en-US" sz="4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79F89B-D420-5684-59A0-47FA7A437D0A}"/>
              </a:ext>
            </a:extLst>
          </p:cNvPr>
          <p:cNvSpPr txBox="1"/>
          <p:nvPr/>
        </p:nvSpPr>
        <p:spPr>
          <a:xfrm>
            <a:off x="7170234" y="5678297"/>
            <a:ext cx="31543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Presented By:</a:t>
            </a:r>
            <a:endParaRPr lang="en-IN" sz="2400" b="1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Josthna K</a:t>
            </a:r>
          </a:p>
          <a:p>
            <a:pPr algn="l"/>
            <a:r>
              <a:rPr lang="en-IN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 Samyuktha</a:t>
            </a:r>
          </a:p>
          <a:p>
            <a:pPr algn="l"/>
            <a:r>
              <a:rPr lang="en-IN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Spoorti S H</a:t>
            </a:r>
          </a:p>
          <a:p>
            <a:pPr algn="l"/>
            <a:r>
              <a:rPr lang="en-IN" sz="2400" b="1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Shubeka</a:t>
            </a:r>
            <a:r>
              <a:rPr lang="en-IN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Iram</a:t>
            </a:r>
          </a:p>
          <a:p>
            <a:pPr algn="l"/>
            <a:r>
              <a:rPr lang="en-IN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 Thejaswini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15915B4-8EE0-BAD6-B907-3634F09ED816}"/>
              </a:ext>
            </a:extLst>
          </p:cNvPr>
          <p:cNvSpPr txBox="1"/>
          <p:nvPr/>
        </p:nvSpPr>
        <p:spPr>
          <a:xfrm>
            <a:off x="6840638" y="1412112"/>
            <a:ext cx="6643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INTRODUCTION</a:t>
            </a:r>
            <a:endParaRPr lang="en-IN" sz="3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39A69F-544C-81A7-48ED-0EE63681A881}"/>
              </a:ext>
            </a:extLst>
          </p:cNvPr>
          <p:cNvSpPr txBox="1"/>
          <p:nvPr/>
        </p:nvSpPr>
        <p:spPr>
          <a:xfrm>
            <a:off x="5879939" y="2870521"/>
            <a:ext cx="820645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Agriculture is still the main source of income for many people.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Farmers face big losses every year due to crop diseases.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These diseases are caused by bad weather, poor soil, and wrong use of pesticides.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AgroShield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 is our project to help farmers reduce these risks.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We used real-time farmer reports, weather data, and past crop records.</a:t>
            </a:r>
            <a:endParaRPr lang="en-IN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4" name="Image 0">
            <a:extLst>
              <a:ext uri="{FF2B5EF4-FFF2-40B4-BE49-F238E27FC236}">
                <a16:creationId xmlns:a16="http://schemas.microsoft.com/office/drawing/2014/main" id="{F3067653-123C-5A96-A39F-EEF187549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6FDCB27-71B4-2A49-5C46-6580FA4FDD02}"/>
              </a:ext>
            </a:extLst>
          </p:cNvPr>
          <p:cNvSpPr txBox="1"/>
          <p:nvPr/>
        </p:nvSpPr>
        <p:spPr>
          <a:xfrm>
            <a:off x="7315200" y="967401"/>
            <a:ext cx="6227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mbria" panose="02040503050406030204" pitchFamily="18" charset="0"/>
                <a:ea typeface="Cambria" panose="02040503050406030204" pitchFamily="18" charset="0"/>
              </a:rPr>
              <a:t>Problem Statement</a:t>
            </a:r>
            <a:endParaRPr lang="en-IN" sz="4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F89338-289F-E3D5-AE82-3B66F3071D6E}"/>
              </a:ext>
            </a:extLst>
          </p:cNvPr>
          <p:cNvSpPr txBox="1"/>
          <p:nvPr/>
        </p:nvSpPr>
        <p:spPr>
          <a:xfrm>
            <a:off x="5532699" y="2789499"/>
            <a:ext cx="869258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 err="1">
                <a:latin typeface="Cambria" panose="02040503050406030204" pitchFamily="18" charset="0"/>
                <a:ea typeface="Cambria" panose="02040503050406030204" pitchFamily="18" charset="0"/>
              </a:rPr>
              <a:t>AgroShield</a:t>
            </a:r>
            <a:r>
              <a:rPr lang="en-US" sz="3200" dirty="0">
                <a:latin typeface="Cambria" panose="02040503050406030204" pitchFamily="18" charset="0"/>
                <a:ea typeface="Cambria" panose="02040503050406030204" pitchFamily="18" charset="0"/>
              </a:rPr>
              <a:t> aims to predict crop disease outbreaks by analyzing local weather conditions and farmer-reported symptoms.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latin typeface="Cambria" panose="02040503050406030204" pitchFamily="18" charset="0"/>
                <a:ea typeface="Cambria" panose="02040503050406030204" pitchFamily="18" charset="0"/>
              </a:rPr>
              <a:t>By integrating historical disease data, weather trends, and pesticide usage, the system helps farmers and authorities take early preventive actions to reduce crop losses and improve agricultural productivity.</a:t>
            </a: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20" name="Text 0"/>
          <p:cNvSpPr/>
          <p:nvPr/>
        </p:nvSpPr>
        <p:spPr>
          <a:xfrm>
            <a:off x="793790" y="7385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Data Sources: Weather, Farmers, and Sensors</a:t>
            </a:r>
            <a:endParaRPr lang="en-US" sz="4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" name="Shape 1"/>
          <p:cNvSpPr/>
          <p:nvPr/>
        </p:nvSpPr>
        <p:spPr>
          <a:xfrm>
            <a:off x="793790" y="24962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22" name="Text 2"/>
          <p:cNvSpPr/>
          <p:nvPr/>
        </p:nvSpPr>
        <p:spPr>
          <a:xfrm>
            <a:off x="1530906" y="25741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Weather Data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3" name="Text 3"/>
          <p:cNvSpPr/>
          <p:nvPr/>
        </p:nvSpPr>
        <p:spPr>
          <a:xfrm>
            <a:off x="1530906" y="3064550"/>
            <a:ext cx="681930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 pitchFamily="34" charset="-120"/>
              </a:rPr>
              <a:t>From 5,000+ stations covering temperature, humidity, and rainfall.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4" name="Shape 4"/>
          <p:cNvSpPr/>
          <p:nvPr/>
        </p:nvSpPr>
        <p:spPr>
          <a:xfrm>
            <a:off x="793790" y="385833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25" name="Text 5"/>
          <p:cNvSpPr/>
          <p:nvPr/>
        </p:nvSpPr>
        <p:spPr>
          <a:xfrm>
            <a:off x="1530906" y="3936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Farmer Reports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" name="Text 6"/>
          <p:cNvSpPr/>
          <p:nvPr/>
        </p:nvSpPr>
        <p:spPr>
          <a:xfrm>
            <a:off x="1530906" y="4426625"/>
            <a:ext cx="681930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 pitchFamily="34" charset="-120"/>
              </a:rPr>
              <a:t>Mobile app inputs of disease sightings and crop status.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7" name="Shape 7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28" name="Text 8"/>
          <p:cNvSpPr/>
          <p:nvPr/>
        </p:nvSpPr>
        <p:spPr>
          <a:xfrm>
            <a:off x="15309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Sensors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9" name="Text 9"/>
          <p:cNvSpPr/>
          <p:nvPr/>
        </p:nvSpPr>
        <p:spPr>
          <a:xfrm>
            <a:off x="1530906" y="5788700"/>
            <a:ext cx="681930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 pitchFamily="34" charset="-120"/>
              </a:rPr>
              <a:t>Soil moisture and leaf wetness sensors integrated into fields.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0" name="Shape 10"/>
          <p:cNvSpPr/>
          <p:nvPr/>
        </p:nvSpPr>
        <p:spPr>
          <a:xfrm>
            <a:off x="793790" y="65824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31" name="Text 11"/>
          <p:cNvSpPr/>
          <p:nvPr/>
        </p:nvSpPr>
        <p:spPr>
          <a:xfrm>
            <a:off x="1530906" y="66603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Data Quality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2" name="Text 12"/>
          <p:cNvSpPr/>
          <p:nvPr/>
        </p:nvSpPr>
        <p:spPr>
          <a:xfrm>
            <a:off x="1530906" y="7150775"/>
            <a:ext cx="681930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 pitchFamily="34" charset="-120"/>
              </a:rPr>
              <a:t>Robust validation and cleaning protocols ensure accuracy.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0">
            <a:extLst>
              <a:ext uri="{FF2B5EF4-FFF2-40B4-BE49-F238E27FC236}">
                <a16:creationId xmlns:a16="http://schemas.microsoft.com/office/drawing/2014/main" id="{EC409E80-64FC-2776-59B0-525B4169D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9" name="Text 0">
            <a:extLst>
              <a:ext uri="{FF2B5EF4-FFF2-40B4-BE49-F238E27FC236}">
                <a16:creationId xmlns:a16="http://schemas.microsoft.com/office/drawing/2014/main" id="{E5F8BEC4-27BF-660E-F1F8-6523C8977B01}"/>
              </a:ext>
            </a:extLst>
          </p:cNvPr>
          <p:cNvSpPr/>
          <p:nvPr/>
        </p:nvSpPr>
        <p:spPr>
          <a:xfrm>
            <a:off x="396895" y="17464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Merriweather Bold" pitchFamily="34" charset="-120"/>
              </a:rPr>
              <a:t>Advantages: Early Disease Detection</a:t>
            </a:r>
            <a:endParaRPr lang="en-US" sz="4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Shape 1">
            <a:extLst>
              <a:ext uri="{FF2B5EF4-FFF2-40B4-BE49-F238E27FC236}">
                <a16:creationId xmlns:a16="http://schemas.microsoft.com/office/drawing/2014/main" id="{592F54F8-615D-D186-0C41-B9F539DBCDAB}"/>
              </a:ext>
            </a:extLst>
          </p:cNvPr>
          <p:cNvSpPr/>
          <p:nvPr/>
        </p:nvSpPr>
        <p:spPr>
          <a:xfrm>
            <a:off x="396895" y="3504128"/>
            <a:ext cx="3664863" cy="1920478"/>
          </a:xfrm>
          <a:prstGeom prst="roundRect">
            <a:avLst>
              <a:gd name="adj" fmla="val 496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1602BE03-FB83-3829-A492-DBB67E5E557F}"/>
              </a:ext>
            </a:extLst>
          </p:cNvPr>
          <p:cNvSpPr/>
          <p:nvPr/>
        </p:nvSpPr>
        <p:spPr>
          <a:xfrm>
            <a:off x="631329" y="3738563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Open Sans" pitchFamily="34" charset="-120"/>
              </a:rPr>
              <a:t>Detects diseases up to 2 weeks before symptoms appear, enabling timely action.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Shape 3">
            <a:extLst>
              <a:ext uri="{FF2B5EF4-FFF2-40B4-BE49-F238E27FC236}">
                <a16:creationId xmlns:a16="http://schemas.microsoft.com/office/drawing/2014/main" id="{C4E4BCCB-AAE1-3F40-0B08-AB74B9242C21}"/>
              </a:ext>
            </a:extLst>
          </p:cNvPr>
          <p:cNvSpPr/>
          <p:nvPr/>
        </p:nvSpPr>
        <p:spPr>
          <a:xfrm>
            <a:off x="4288572" y="3504128"/>
            <a:ext cx="3664863" cy="1920478"/>
          </a:xfrm>
          <a:prstGeom prst="roundRect">
            <a:avLst>
              <a:gd name="adj" fmla="val 4961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BC2D5376-1A88-3CF3-D1B7-8E2ADBE5919C}"/>
              </a:ext>
            </a:extLst>
          </p:cNvPr>
          <p:cNvSpPr/>
          <p:nvPr/>
        </p:nvSpPr>
        <p:spPr>
          <a:xfrm>
            <a:off x="4523006" y="373856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Open Sans" pitchFamily="34" charset="-120"/>
              </a:rPr>
              <a:t>Reduces pesticide use by 30–40% through precise, targeted application.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69E9731F-867C-F079-DC12-DA1DEE398F65}"/>
              </a:ext>
            </a:extLst>
          </p:cNvPr>
          <p:cNvSpPr/>
          <p:nvPr/>
        </p:nvSpPr>
        <p:spPr>
          <a:xfrm>
            <a:off x="396895" y="5651421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10D1F7E8-1444-EB33-865D-1D3A1E5928AC}"/>
              </a:ext>
            </a:extLst>
          </p:cNvPr>
          <p:cNvSpPr/>
          <p:nvPr/>
        </p:nvSpPr>
        <p:spPr>
          <a:xfrm>
            <a:off x="631329" y="588585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Open Sans" pitchFamily="34" charset="-120"/>
              </a:rPr>
              <a:t>Minimizes crop losses while increasing yields by an average of 15%.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372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0">
            <a:extLst>
              <a:ext uri="{FF2B5EF4-FFF2-40B4-BE49-F238E27FC236}">
                <a16:creationId xmlns:a16="http://schemas.microsoft.com/office/drawing/2014/main" id="{0734ADC5-9484-5675-A9A5-ACD58D52D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9" name="Text 0">
            <a:extLst>
              <a:ext uri="{FF2B5EF4-FFF2-40B4-BE49-F238E27FC236}">
                <a16:creationId xmlns:a16="http://schemas.microsoft.com/office/drawing/2014/main" id="{8537A925-1EA9-ADDF-A841-DA305898B9B7}"/>
              </a:ext>
            </a:extLst>
          </p:cNvPr>
          <p:cNvSpPr/>
          <p:nvPr/>
        </p:nvSpPr>
        <p:spPr>
          <a:xfrm>
            <a:off x="793790" y="387477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Merriweather Bold" pitchFamily="34" charset="-120"/>
              </a:rPr>
              <a:t>Disadvantages: Data Dependency and Accuracy</a:t>
            </a:r>
            <a:endParaRPr lang="en-US" sz="4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Shape 1">
            <a:extLst>
              <a:ext uri="{FF2B5EF4-FFF2-40B4-BE49-F238E27FC236}">
                <a16:creationId xmlns:a16="http://schemas.microsoft.com/office/drawing/2014/main" id="{48882FC5-3DC3-2CAB-ADA9-9E3521B4FD5A}"/>
              </a:ext>
            </a:extLst>
          </p:cNvPr>
          <p:cNvSpPr/>
          <p:nvPr/>
        </p:nvSpPr>
        <p:spPr>
          <a:xfrm>
            <a:off x="793790" y="5632490"/>
            <a:ext cx="4196358" cy="1557576"/>
          </a:xfrm>
          <a:prstGeom prst="roundRect">
            <a:avLst>
              <a:gd name="adj" fmla="val 6116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865BBACD-B082-3A30-D8D3-A3E0DAFB0228}"/>
              </a:ext>
            </a:extLst>
          </p:cNvPr>
          <p:cNvSpPr/>
          <p:nvPr/>
        </p:nvSpPr>
        <p:spPr>
          <a:xfrm>
            <a:off x="1028224" y="586692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Open Sans" pitchFamily="34" charset="-120"/>
              </a:rPr>
              <a:t>Accuracy depends on quality and consistency of input data.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Shape 3">
            <a:extLst>
              <a:ext uri="{FF2B5EF4-FFF2-40B4-BE49-F238E27FC236}">
                <a16:creationId xmlns:a16="http://schemas.microsoft.com/office/drawing/2014/main" id="{21203DB5-9624-B76B-9241-D022AF8EA985}"/>
              </a:ext>
            </a:extLst>
          </p:cNvPr>
          <p:cNvSpPr/>
          <p:nvPr/>
        </p:nvSpPr>
        <p:spPr>
          <a:xfrm>
            <a:off x="5216962" y="5632490"/>
            <a:ext cx="4196358" cy="1557576"/>
          </a:xfrm>
          <a:prstGeom prst="roundRect">
            <a:avLst>
              <a:gd name="adj" fmla="val 6116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B4640879-0500-BEA6-2D42-115DD9188D2C}"/>
              </a:ext>
            </a:extLst>
          </p:cNvPr>
          <p:cNvSpPr/>
          <p:nvPr/>
        </p:nvSpPr>
        <p:spPr>
          <a:xfrm>
            <a:off x="5451396" y="586692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Open Sans" pitchFamily="34" charset="-120"/>
              </a:rPr>
              <a:t>False positives/negatives possible in complex, dynamic environments.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7EA7F8EB-44DF-8065-5DC0-171FC7DE1836}"/>
              </a:ext>
            </a:extLst>
          </p:cNvPr>
          <p:cNvSpPr/>
          <p:nvPr/>
        </p:nvSpPr>
        <p:spPr>
          <a:xfrm>
            <a:off x="9640133" y="5632490"/>
            <a:ext cx="4196358" cy="1557576"/>
          </a:xfrm>
          <a:prstGeom prst="roundRect">
            <a:avLst>
              <a:gd name="adj" fmla="val 6116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8278BEF8-02A1-0474-75AD-DA9A7485802F}"/>
              </a:ext>
            </a:extLst>
          </p:cNvPr>
          <p:cNvSpPr/>
          <p:nvPr/>
        </p:nvSpPr>
        <p:spPr>
          <a:xfrm>
            <a:off x="9874568" y="586692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Open Sans" pitchFamily="34" charset="-120"/>
              </a:rPr>
              <a:t>Requires sensor maintenance and limited in regions with scarce data.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38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>
            <a:extLst>
              <a:ext uri="{FF2B5EF4-FFF2-40B4-BE49-F238E27FC236}">
                <a16:creationId xmlns:a16="http://schemas.microsoft.com/office/drawing/2014/main" id="{8DAC9575-02AA-283F-CC15-296541379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DD24E1FE-0C64-EABA-2016-D5930944DEE3}"/>
              </a:ext>
            </a:extLst>
          </p:cNvPr>
          <p:cNvSpPr/>
          <p:nvPr/>
        </p:nvSpPr>
        <p:spPr>
          <a:xfrm>
            <a:off x="793790" y="4179451"/>
            <a:ext cx="122880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Merriweather Bold" pitchFamily="34" charset="-120"/>
              </a:rPr>
              <a:t>Applications: Sustainable Farming Practices</a:t>
            </a:r>
            <a:endParaRPr lang="en-US" sz="44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1396B48C-A360-5842-E705-3C2E1BF609A1}"/>
              </a:ext>
            </a:extLst>
          </p:cNvPr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938B541-9782-34A5-B46E-55DB926D80A5}"/>
              </a:ext>
            </a:extLst>
          </p:cNvPr>
          <p:cNvSpPr/>
          <p:nvPr/>
        </p:nvSpPr>
        <p:spPr>
          <a:xfrm>
            <a:off x="1530906" y="5306258"/>
            <a:ext cx="33523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Merriweather Bold" pitchFamily="34" charset="-120"/>
              </a:rPr>
              <a:t>Environmental Benefits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ECD0CEFE-B3E2-FCE2-A222-7D7247D7B583}"/>
              </a:ext>
            </a:extLst>
          </p:cNvPr>
          <p:cNvSpPr/>
          <p:nvPr/>
        </p:nvSpPr>
        <p:spPr>
          <a:xfrm>
            <a:off x="1530906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Open Sans" pitchFamily="34" charset="-120"/>
              </a:rPr>
              <a:t>Lower pesticide use reduces chemical impact and promotes biodiversity.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E27EE5F1-EDE1-670D-D969-F30E53FEEFDA}"/>
              </a:ext>
            </a:extLst>
          </p:cNvPr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801993B8-F967-BCE2-2843-DAFACFF452AF}"/>
              </a:ext>
            </a:extLst>
          </p:cNvPr>
          <p:cNvSpPr/>
          <p:nvPr/>
        </p:nvSpPr>
        <p:spPr>
          <a:xfrm>
            <a:off x="5973008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Merriweather Bold" pitchFamily="34" charset="-120"/>
              </a:rPr>
              <a:t>Soil Health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827CC908-3953-2903-FF0F-8B53C45B6665}"/>
              </a:ext>
            </a:extLst>
          </p:cNvPr>
          <p:cNvSpPr/>
          <p:nvPr/>
        </p:nvSpPr>
        <p:spPr>
          <a:xfrm>
            <a:off x="5973008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Open Sans" pitchFamily="34" charset="-120"/>
              </a:rPr>
              <a:t>Data-driven decisions maintain long-term soil fertility and ecosystem balance.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C76BB52C-0999-7CD0-7900-45F24B647B12}"/>
              </a:ext>
            </a:extLst>
          </p:cNvPr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F7877B76-60EE-453D-A95A-232748BC9266}"/>
              </a:ext>
            </a:extLst>
          </p:cNvPr>
          <p:cNvSpPr/>
          <p:nvPr/>
        </p:nvSpPr>
        <p:spPr>
          <a:xfrm>
            <a:off x="10415111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Merriweather Bold" pitchFamily="34" charset="-120"/>
              </a:rPr>
              <a:t>Climate Smart</a:t>
            </a:r>
            <a:endParaRPr lang="en-US" sz="2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7C6790AD-1389-FCF3-6C75-D5758CA1AD7F}"/>
              </a:ext>
            </a:extLst>
          </p:cNvPr>
          <p:cNvSpPr/>
          <p:nvPr/>
        </p:nvSpPr>
        <p:spPr>
          <a:xfrm>
            <a:off x="10415111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Cambria" panose="02040503050406030204" pitchFamily="18" charset="0"/>
                <a:ea typeface="Cambria" panose="02040503050406030204" pitchFamily="18" charset="0"/>
                <a:cs typeface="Open Sans" pitchFamily="34" charset="-120"/>
              </a:rPr>
              <a:t>Optimizes resources, supporting climate-resilient agriculture systems.</a:t>
            </a:r>
            <a:endParaRPr lang="en-US" sz="17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429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722233" y="825341"/>
            <a:ext cx="7699534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E3C4E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AgroShield User Interface: Web Dashboard</a:t>
            </a:r>
            <a:endParaRPr lang="en-US" sz="405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33" y="2460546"/>
            <a:ext cx="515898" cy="51589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444466" y="2546985"/>
            <a:ext cx="1672352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Disease Risk Maps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2"/>
          <p:cNvSpPr/>
          <p:nvPr/>
        </p:nvSpPr>
        <p:spPr>
          <a:xfrm>
            <a:off x="1444466" y="3315533"/>
            <a:ext cx="1672352" cy="928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 pitchFamily="34" charset="-120"/>
              </a:rPr>
              <a:t>Visualize risk levels by region easily.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708" y="2460546"/>
            <a:ext cx="515898" cy="51589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4096941" y="2546985"/>
            <a:ext cx="1672352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Weather &amp; Forecasts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4"/>
          <p:cNvSpPr/>
          <p:nvPr/>
        </p:nvSpPr>
        <p:spPr>
          <a:xfrm>
            <a:off x="4096941" y="3315533"/>
            <a:ext cx="1672352" cy="1237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 pitchFamily="34" charset="-120"/>
              </a:rPr>
              <a:t>Access detailed weather data integrated with disease outlooks.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182" y="2460546"/>
            <a:ext cx="515898" cy="515898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749415" y="2546985"/>
            <a:ext cx="1672352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Alert System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6"/>
          <p:cNvSpPr/>
          <p:nvPr/>
        </p:nvSpPr>
        <p:spPr>
          <a:xfrm>
            <a:off x="6749415" y="2993112"/>
            <a:ext cx="1672352" cy="1237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 pitchFamily="34" charset="-120"/>
              </a:rPr>
              <a:t>Receive SMS and email notifications for critical events.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233" y="5002054"/>
            <a:ext cx="515898" cy="51589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444466" y="5088493"/>
            <a:ext cx="1672352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Host Grotesk Medium" pitchFamily="34" charset="-120"/>
              </a:rPr>
              <a:t>Crop-Specific Advice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 8"/>
          <p:cNvSpPr/>
          <p:nvPr/>
        </p:nvSpPr>
        <p:spPr>
          <a:xfrm>
            <a:off x="1444466" y="5857042"/>
            <a:ext cx="1672352" cy="1547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 pitchFamily="34" charset="-120"/>
              </a:rPr>
              <a:t>Customized recommendations tailored to crop types and locations.</a:t>
            </a:r>
            <a:endParaRPr lang="en-US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357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 txBox="1">
            <a:spLocks/>
          </p:cNvSpPr>
          <p:nvPr/>
        </p:nvSpPr>
        <p:spPr>
          <a:xfrm>
            <a:off x="6690165" y="1223762"/>
            <a:ext cx="7043195" cy="1143000"/>
          </a:xfrm>
          <a:prstGeom prst="rect">
            <a:avLst/>
          </a:prstGeom>
        </p:spPr>
        <p:txBody>
          <a:bodyPr/>
          <a:lstStyle>
            <a:lvl1pPr algn="l" defTabSz="10972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Conclusion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269134" y="3023885"/>
            <a:ext cx="7885255" cy="3249593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3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AgroShield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 combines data and tech to combat crop disease.</a:t>
            </a:r>
          </a:p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End-to-end pipeline from farmer inputs to decision dashboards.</a:t>
            </a:r>
          </a:p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Enhances food security and rural livelihoods.</a:t>
            </a:r>
          </a:p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Scalable for broader </a:t>
            </a: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agri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-tech innovation.</a:t>
            </a:r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301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94</TotalTime>
  <Words>402</Words>
  <Application>Microsoft Office PowerPoint</Application>
  <PresentationFormat>Custom</PresentationFormat>
  <Paragraphs>59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Cambria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spoorti halapeti</cp:lastModifiedBy>
  <cp:revision>6</cp:revision>
  <dcterms:created xsi:type="dcterms:W3CDTF">2025-05-13T07:16:01Z</dcterms:created>
  <dcterms:modified xsi:type="dcterms:W3CDTF">2025-05-14T08:26:28Z</dcterms:modified>
</cp:coreProperties>
</file>